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4"/>
  </p:notesMasterIdLst>
  <p:sldIdLst>
    <p:sldId id="256" r:id="rId3"/>
    <p:sldId id="257" r:id="rId4"/>
    <p:sldId id="262" r:id="rId5"/>
    <p:sldId id="342" r:id="rId6"/>
    <p:sldId id="264" r:id="rId7"/>
    <p:sldId id="343" r:id="rId8"/>
    <p:sldId id="344" r:id="rId9"/>
    <p:sldId id="346" r:id="rId10"/>
    <p:sldId id="347" r:id="rId11"/>
    <p:sldId id="349" r:id="rId12"/>
    <p:sldId id="34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68151" autoAdjust="0"/>
  </p:normalViewPr>
  <p:slideViewPr>
    <p:cSldViewPr snapToGrid="0">
      <p:cViewPr varScale="1">
        <p:scale>
          <a:sx n="84" d="100"/>
          <a:sy n="84" d="100"/>
        </p:scale>
        <p:origin x="18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1FE75-9DF8-442C-8502-2CE1B0040F10}" type="datetimeFigureOut">
              <a:rPr lang="en-US" smtClean="0"/>
              <a:t>3/22/25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A2A3E-F56C-412F-A3CB-21E0F8FB2F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67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302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IntelliSense was a great step forward, but we still had to write the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567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world as we know it began on this date. What happened then?</a:t>
            </a:r>
          </a:p>
          <a:p>
            <a:endParaRPr lang="en-US"/>
          </a:p>
          <a:p>
            <a:r>
              <a:rPr lang="en-US"/>
              <a:t>ChatGPT was released, and the world became aware of </a:t>
            </a:r>
            <a:r>
              <a:rPr lang="en-US" err="1"/>
              <a:t>GenAI</a:t>
            </a:r>
            <a:r>
              <a:rPr lang="en-US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609DCD-38B9-4CAA-A10D-406D26B5670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24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175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Andrey </a:t>
            </a:r>
            <a:r>
              <a:rPr lang="en-US" dirty="0" err="1"/>
              <a:t>Karpathy</a:t>
            </a:r>
            <a:r>
              <a:rPr lang="en-US" dirty="0"/>
              <a:t>: Director of AI at Tesla, co-founder of OpenAI</a:t>
            </a:r>
          </a:p>
          <a:p>
            <a:endParaRPr lang="en-US" dirty="0"/>
          </a:p>
          <a:p>
            <a:r>
              <a:rPr lang="en-US" dirty="0"/>
              <a:t>You are shifting from thinking about </a:t>
            </a:r>
            <a:r>
              <a:rPr lang="en-US" dirty="0" err="1"/>
              <a:t>syntaxt</a:t>
            </a:r>
            <a:r>
              <a:rPr lang="en-US" dirty="0"/>
              <a:t>, to think about systems.</a:t>
            </a:r>
          </a:p>
          <a:p>
            <a:endParaRPr lang="en-US" dirty="0"/>
          </a:p>
          <a:p>
            <a:r>
              <a:rPr lang="en-US" dirty="0"/>
              <a:t>You’re not typing less because you're lazy… you're typing less because you're vibing.</a:t>
            </a:r>
          </a:p>
          <a:p>
            <a:endParaRPr lang="en-US" dirty="0"/>
          </a:p>
          <a:p>
            <a:r>
              <a:rPr lang="en-US" dirty="0"/>
              <a:t>Going into demos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1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coding as a conversation</a:t>
            </a:r>
          </a:p>
          <a:p>
            <a:endParaRPr lang="en-US" dirty="0"/>
          </a:p>
          <a:p>
            <a:r>
              <a:rPr lang="en-US" dirty="0"/>
              <a:t>Show how AI turns </a:t>
            </a:r>
            <a:r>
              <a:rPr lang="en-US" dirty="0" err="1"/>
              <a:t>devs</a:t>
            </a:r>
            <a:r>
              <a:rPr lang="en-US" dirty="0"/>
              <a:t> into directors. The output is code, but the input is </a:t>
            </a:r>
            <a:r>
              <a:rPr lang="en-US" i="1" dirty="0"/>
              <a:t>vibes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Lead in to how so far you have written instructions, what if you can talk - </a:t>
            </a:r>
            <a:r>
              <a:rPr lang="en-US" dirty="0" err="1"/>
              <a:t>SuperWhisper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804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tools are evolving, but the mindset is the real game-changer.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013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B6E05-83CD-13BF-3206-F0B9F080E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8B1BDA-B2D7-DB93-4FDC-6523B804F9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FF8EA43-6BBA-ED5B-BFC2-CBDAF6F919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Andrey </a:t>
            </a:r>
            <a:r>
              <a:rPr lang="en-US" dirty="0" err="1"/>
              <a:t>Karpathy</a:t>
            </a:r>
            <a:r>
              <a:rPr lang="en-US" dirty="0"/>
              <a:t>: Director of AI at Tesla, co-founder of OpenAI</a:t>
            </a:r>
          </a:p>
          <a:p>
            <a:endParaRPr lang="en-US" dirty="0"/>
          </a:p>
          <a:p>
            <a:r>
              <a:rPr lang="en-US" dirty="0"/>
              <a:t>You are shifting from thinking about </a:t>
            </a:r>
            <a:r>
              <a:rPr lang="en-US" dirty="0" err="1"/>
              <a:t>syntaxt</a:t>
            </a:r>
            <a:r>
              <a:rPr lang="en-US" dirty="0"/>
              <a:t>, to think about systems.</a:t>
            </a:r>
          </a:p>
          <a:p>
            <a:endParaRPr lang="en-US" dirty="0"/>
          </a:p>
          <a:p>
            <a:r>
              <a:rPr lang="en-US" dirty="0"/>
              <a:t>You’re not typing less because you're lazy… you're typing less because you're vibing.</a:t>
            </a:r>
          </a:p>
          <a:p>
            <a:endParaRPr lang="en-US" dirty="0"/>
          </a:p>
          <a:p>
            <a:r>
              <a:rPr lang="en-US" dirty="0"/>
              <a:t>Going into demos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67514-F36B-46AD-B3DF-74666ADBFE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9A2A3E-F56C-412F-A3CB-21E0F8FB2F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824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68B1AC-D5E8-4C7A-BC81-CF6217F9608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3515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5E581-F694-06F8-7B20-E89E956B5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882781-563D-169A-2C2E-A43CC87DD6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2E662-7E20-5B84-69D0-A84E725EB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52072-1E4D-CAF1-49A1-0786A7C6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616FB-6D8B-1CF0-C331-06557DC49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1347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A9457-4E5D-9597-4623-BBD5FB774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4B3619-0266-2264-9874-7CED2E07DA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03265-1121-5292-6225-C6264928C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D5C562-DC46-85EA-DF44-02A3DA7E7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48158-FDEC-60AB-E2BC-E54E4962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86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A0A88D-8508-C50D-1FFC-FA83E37E90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3C8B90-1FF1-12EE-8854-9B715234F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56110-EBA5-2271-B3BB-B03E8BD4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58927-8AD4-C13A-382B-C4BD3F220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5CCB3-8F82-9B15-9A7B-FEDF29356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808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11"/>
            <a:ext cx="11271250" cy="89966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902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20A22-5E6F-7AC5-32B0-91E6FEF68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2C12A5-80D6-1E2C-74C0-E2D57F209D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CEF62-4E7A-7201-0333-8DAFC49D8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F9230-828B-5F3B-6570-D476E2C7D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FA394-B302-94E1-F27E-14BB9891D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6077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DA3D4-BA04-59F6-2C4C-F01A5618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DAE78-8CCE-E708-C624-0222A08CC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5386D-DD7B-0CC2-A1C7-42A4F7275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A83E9-038B-DFE6-84F6-FFFE0DF0D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AB037-B053-1424-8C16-88D93510C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709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F1BC-2DF6-087D-1041-EFA424D53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4DBE7-468C-49A0-46DA-DD37D2083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D98AF-B0C7-9DF1-8B8E-17C0E27A6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5E625-5231-B1C2-BFAD-3256D2E2F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D9766-9A46-A75E-50C0-91688649F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61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1A391-B858-1E21-97F4-5EF44571A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AC673-3EF2-1697-ECA6-60778D7EEF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D79F5-FD42-0227-D342-FEEDDFAB77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A8D87C-A466-30F7-128C-145D6C30E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56AE09-7CE9-5E8C-3F17-E6E367D61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9CCFE3-CA6B-9E4B-AFAA-F714BA667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653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9CE97-24AD-7088-2E5F-E0A6C8856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B3536-6261-62C4-93C8-198B1C21A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C5F52B-CA00-3A3C-1538-16E50D746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DE0148-2816-13C5-4EE1-10971BDB61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D76251-DD59-BAF1-20B3-543D3BB27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D090A5-C594-152B-27A4-505387C6F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E3473B-3B93-68C0-16DF-8B5CE4C0D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619D6B-9C3A-833F-BBB2-02E3EFB09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0364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EE72A-F3C0-D49B-1FA1-4604F106F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A86F81-8EFE-A1AC-0F93-376173F88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CF4BFF-765C-41C5-E0AD-3A0AA940C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1B59B0-1D42-A496-E5EF-E3A5A6E07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1969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892FA1-DF34-6B19-97DE-F64F31157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A82522-8A19-697F-429B-3E6B43A6D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F310A5-E0DC-52D2-6A7E-CF4397BC4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40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B449-78E8-EF19-CA64-2C37C84D5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16A1A-C6B1-064D-629F-10F9325CF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57F5D-0846-72C4-FD43-9BBCEEFBB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F36A5-FB43-09AD-0A52-FC16F99B9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BE11D-9AC7-E7DB-41C2-654FA8EF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3778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20D8E-5E48-7ADB-3AD6-19FDE20C0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7B458D-9C2B-9184-152C-B48A5DE8D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7CD942-D6D9-6D14-474B-B03BC3F692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385322-D048-D15C-29B7-B401829D7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823412-CF7B-04CB-A6AA-A8D4B71B7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0357CF-E25B-9DBB-8D19-4B06E8618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1423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21B1C-D25C-C3F9-58DE-458CD7982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B370A9-2652-A0A6-B29E-00AE725492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C445E9-014A-A6D3-6AB7-241C721332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8F15F4-F1E3-16A1-8C93-72EED932E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108FA8-FC6C-6C37-DA88-52A4F7614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4AC905-5457-8B40-1F15-1E1602F91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2230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F18D-B010-9D7D-1B39-FA5AB6483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68DCE4-CED9-C811-E15F-3825D4CE31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4906D-6437-597B-4CF8-7DC376AC8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FE641-6904-850B-AD96-61B7BE06A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6972C-9A2B-2F13-4CC4-BFEDB4398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5977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2A76C6-AAB2-2953-EAF1-B96FA8B889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EBEE68-ADC7-21DC-270A-644A76089D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7433A-673B-104F-2CAF-BAAD5C0B5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1CC9A-E9C7-CB6A-D0F6-F12D89605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43B38-16D6-8CDB-DF8F-2FCACD4D0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07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5E033-B1CB-9760-2147-F03735070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1E7DF-6870-5CA3-7370-A40A51D36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86A8-FCF7-DA0E-081A-874BD0024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F4D99-0089-9002-4A16-9A45F7B78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C23B9-621E-AEC4-A1CA-B6F91169F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18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60D82-79A4-0B25-6DF9-3D95684C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20757-9153-C92D-C344-2F0B7205BE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26FFF-1101-8541-727F-01376FD09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39EBB-302E-859E-6456-136F2244C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EFCCB-AE50-F9F7-8386-BD14EBF32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82A78-E80A-55D7-9324-924BF0CD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65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2F572-A3A3-E0BD-E929-C119F7F5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A070B-51D0-56BD-C8EA-85B4DD07D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5657A-D65C-7A3F-9455-4AF7D4A75F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029E49-E26D-9404-653D-C1D900605C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32E491-AAC0-3A3D-3BCA-439F9FA517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680895-F7C0-6F62-515C-FEC4F763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D74E58-0FAB-1804-A3B3-F56878A6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E94DC9-2A1F-FC62-10E4-D234875AF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0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707-65BB-6201-7F8B-0AD201776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C7FADE-63C2-1A5A-2BD3-55BA9C233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CBC98-36BC-7295-9F6A-F7FF7972C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78E4BC-4EC4-7DD7-0B3D-C2457EEDE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4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5B4E1C-4949-33CB-0589-DA3700FAE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C83C6-6042-3996-B530-A95F25C3F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679F7-2636-0714-9251-4FBC06976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978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11C47-B689-0493-F4FA-2023011CB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EBF45-3322-EA86-35F0-C310138BC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0178FE-81DB-7F56-8875-141FB71F4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64CAA9-ADD3-A27F-220A-CA334BEA2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2A5E3-2187-260C-AA3E-263565985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D042E-C33C-6D20-B962-D9A35DF27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51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8B2A1-571E-BD3D-8B38-FABD56C66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FE74C-A4B1-5F52-454B-83AB0F52F6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3F5C6-D0A7-4C7E-F341-0E0DAAC6E2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DD0CE-D34E-BDC0-7065-70F1962B8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67885-647B-3079-8E85-363EE575C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6BF91-451A-0108-9EBD-DF9A81811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889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4F2420-017F-5084-F06B-417996AD4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884D2-12DD-AF1F-9CD3-8373CAD8D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C88AA-E47E-471A-3ABF-7E4D31FC88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E7EF3B-1460-4EE6-BB1F-95D983DE5504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BE164-DDE3-D642-F40A-45A3DDF283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3915C-3858-3B10-6604-382DA29B8B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420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CD5778-DFFA-F5F6-DEF1-B5297ECF8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740FD-243F-3974-9A8B-C20D4E97A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F384B-911B-4EE8-8AA0-7EB468B226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743A7FA-2246-4C14-B282-5DB6168EEFB2}" type="datetimeFigureOut">
              <a:rPr lang="en-US" smtClean="0"/>
              <a:t>3/22/25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AAF7E-5E03-AE3C-86A2-9505BDCFB3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6EDCB-0C45-55BE-68CA-B2B6B44B34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A125AA-1623-4618-ADCD-C06EA26EDD2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1E93C2-3646-7372-C7E8-C6F4267AE3A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317300" y="6642100"/>
            <a:ext cx="1585912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- Intellectual Property</a:t>
            </a:r>
          </a:p>
        </p:txBody>
      </p:sp>
    </p:spTree>
    <p:extLst>
      <p:ext uri="{BB962C8B-B14F-4D97-AF65-F5344CB8AC3E}">
        <p14:creationId xmlns:p14="http://schemas.microsoft.com/office/powerpoint/2010/main" val="1852165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g"/><Relationship Id="rId9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erson sitting at a desk in front of a computer&#10;&#10;AI-generated content may be incorrect.">
            <a:extLst>
              <a:ext uri="{FF2B5EF4-FFF2-40B4-BE49-F238E27FC236}">
                <a16:creationId xmlns:a16="http://schemas.microsoft.com/office/drawing/2014/main" id="{F4E2A802-8D37-A72D-C003-7BA12C0C3E8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089" b="2366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FE0B5C-8CF1-9446-1689-03E5A6390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7852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Arial Rounded MT Bold" panose="020F0704030504030204" pitchFamily="34" charset="0"/>
              </a:rPr>
              <a:t>Vibe Coding: Where AI Handles the Syntax, and You Build the Future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411CED3-8AFD-D270-2B78-8BFA6B3B5C24}"/>
              </a:ext>
            </a:extLst>
          </p:cNvPr>
          <p:cNvSpPr txBox="1">
            <a:spLocks/>
          </p:cNvSpPr>
          <p:nvPr/>
        </p:nvSpPr>
        <p:spPr>
          <a:xfrm>
            <a:off x="526656" y="4344943"/>
            <a:ext cx="4491115" cy="2190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Niels Berglund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Software Architect Derivco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niels.it.berglund@gmail.com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https://nielsberglund.com</a:t>
            </a:r>
          </a:p>
          <a:p>
            <a:pPr algn="l"/>
            <a:r>
              <a:rPr lang="en-US" sz="1900" dirty="0">
                <a:solidFill>
                  <a:schemeClr val="tx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https://linkedin.com/in/nielsberglund</a:t>
            </a:r>
          </a:p>
          <a:p>
            <a:pPr algn="l"/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3196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F5B6D373-A179-1B7E-523C-F43893BC894C}"/>
              </a:ext>
            </a:extLst>
          </p:cNvPr>
          <p:cNvSpPr/>
          <p:nvPr/>
        </p:nvSpPr>
        <p:spPr>
          <a:xfrm>
            <a:off x="0" y="0"/>
            <a:ext cx="12192001" cy="2364588"/>
          </a:xfrm>
          <a:prstGeom prst="rect">
            <a:avLst/>
          </a:prstGeom>
          <a:solidFill>
            <a:srgbClr val="303E43"/>
          </a:solidFill>
          <a:ln>
            <a:solidFill>
              <a:srgbClr val="303E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59E97F4-F59C-B22A-DA0F-87F3297858FB}"/>
              </a:ext>
            </a:extLst>
          </p:cNvPr>
          <p:cNvSpPr txBox="1"/>
          <p:nvPr/>
        </p:nvSpPr>
        <p:spPr>
          <a:xfrm>
            <a:off x="4509249" y="459019"/>
            <a:ext cx="760207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DON'T FORGET</a:t>
            </a:r>
            <a:b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SESSION EVALUATION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85C6EF-7C07-50C8-DCFF-4A60A2BCD0EB}"/>
              </a:ext>
            </a:extLst>
          </p:cNvPr>
          <p:cNvSpPr txBox="1"/>
          <p:nvPr/>
        </p:nvSpPr>
        <p:spPr>
          <a:xfrm>
            <a:off x="279400" y="2687321"/>
            <a:ext cx="778394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Please evaluate the session!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Enter your name on the evaluation form to stand a chance to win awesome prizes!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URL: https://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forms.office.com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/r/AQeu9gpSGp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1033252-E485-3178-39A3-7D7FF3D0828D}"/>
              </a:ext>
            </a:extLst>
          </p:cNvPr>
          <p:cNvSpPr/>
          <p:nvPr/>
        </p:nvSpPr>
        <p:spPr>
          <a:xfrm>
            <a:off x="5265174" y="6629400"/>
            <a:ext cx="1725561" cy="176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7" name="Picture 6" descr="A circular green and white logo with icons around it&#10;&#10;AI-generated content may be incorrect.">
            <a:extLst>
              <a:ext uri="{FF2B5EF4-FFF2-40B4-BE49-F238E27FC236}">
                <a16:creationId xmlns:a16="http://schemas.microsoft.com/office/drawing/2014/main" id="{157EA858-FD5A-1372-DEAB-11FC61FFBD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764" y="0"/>
            <a:ext cx="2326139" cy="23645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5DC2D1-3DC2-DB4E-23F1-6C7BE958371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0284" y="3241349"/>
            <a:ext cx="2931638" cy="293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653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5BC61-9325-D9E2-17FA-9C90B914B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BD54121-4776-40EB-2A49-4D8392536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99ED1A9-355E-6AD9-5D40-7AC64C8BC6F0}"/>
              </a:ext>
            </a:extLst>
          </p:cNvPr>
          <p:cNvSpPr txBox="1">
            <a:spLocks/>
          </p:cNvSpPr>
          <p:nvPr/>
        </p:nvSpPr>
        <p:spPr>
          <a:xfrm>
            <a:off x="0" y="1873920"/>
            <a:ext cx="12192000" cy="1420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AU" sz="5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Thank You</a:t>
            </a:r>
            <a:br>
              <a:rPr lang="en-AU" sz="5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AU" sz="4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Questions?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585BD4-A4EA-302D-A762-84ACEA203E74}"/>
              </a:ext>
            </a:extLst>
          </p:cNvPr>
          <p:cNvSpPr txBox="1">
            <a:spLocks/>
          </p:cNvSpPr>
          <p:nvPr/>
        </p:nvSpPr>
        <p:spPr>
          <a:xfrm>
            <a:off x="994350" y="4209281"/>
            <a:ext cx="5391460" cy="19187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Niels Berglund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niels.it.berglund@gmail.com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https://nielsberglund.com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https://linkedin.com/in/nielsberglund</a:t>
            </a:r>
          </a:p>
          <a:p>
            <a:pPr algn="l"/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4713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96ABAB61-82DA-22DB-597D-606C610164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046" y="2292683"/>
            <a:ext cx="6183816" cy="174225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6F8D4FA-1C67-6560-CBAA-0C6B422F625B}"/>
              </a:ext>
            </a:extLst>
          </p:cNvPr>
          <p:cNvSpPr/>
          <p:nvPr/>
        </p:nvSpPr>
        <p:spPr>
          <a:xfrm>
            <a:off x="0" y="0"/>
            <a:ext cx="12192001" cy="2364588"/>
          </a:xfrm>
          <a:prstGeom prst="rect">
            <a:avLst/>
          </a:prstGeom>
          <a:solidFill>
            <a:srgbClr val="303E43"/>
          </a:solidFill>
          <a:ln>
            <a:solidFill>
              <a:srgbClr val="303E4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8215A8-609E-C697-A175-55E4A8BA58A7}"/>
              </a:ext>
            </a:extLst>
          </p:cNvPr>
          <p:cNvSpPr txBox="1"/>
          <p:nvPr/>
        </p:nvSpPr>
        <p:spPr>
          <a:xfrm>
            <a:off x="5132044" y="459019"/>
            <a:ext cx="5986337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THANK YOU TO OUR </a:t>
            </a:r>
            <a:b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</a:b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SPONSORS</a:t>
            </a:r>
          </a:p>
        </p:txBody>
      </p:sp>
      <p:pic>
        <p:nvPicPr>
          <p:cNvPr id="12" name="Picture 11" descr="A logo of a company&#10;&#10;Description automatically generated">
            <a:extLst>
              <a:ext uri="{FF2B5EF4-FFF2-40B4-BE49-F238E27FC236}">
                <a16:creationId xmlns:a16="http://schemas.microsoft.com/office/drawing/2014/main" id="{C8CD67B4-2E5E-E6E8-D7F0-730B7E7698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652" y="4107813"/>
            <a:ext cx="4120180" cy="56297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C007C94F-0367-AABD-D025-65B5887B9101}"/>
              </a:ext>
            </a:extLst>
          </p:cNvPr>
          <p:cNvGrpSpPr/>
          <p:nvPr/>
        </p:nvGrpSpPr>
        <p:grpSpPr>
          <a:xfrm>
            <a:off x="1292472" y="5695823"/>
            <a:ext cx="7355793" cy="861798"/>
            <a:chOff x="728932" y="5476547"/>
            <a:chExt cx="8225077" cy="1378818"/>
          </a:xfrm>
        </p:grpSpPr>
        <p:pic>
          <p:nvPicPr>
            <p:cNvPr id="8" name="Picture 7" descr="A logo of a company&#10;&#10;Description automatically generated">
              <a:extLst>
                <a:ext uri="{FF2B5EF4-FFF2-40B4-BE49-F238E27FC236}">
                  <a16:creationId xmlns:a16="http://schemas.microsoft.com/office/drawing/2014/main" id="{CF3040EE-B6A8-B91B-F179-00D47F4459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57074" y="5674070"/>
              <a:ext cx="2468293" cy="983772"/>
            </a:xfrm>
            <a:prstGeom prst="rect">
              <a:avLst/>
            </a:prstGeom>
          </p:spPr>
        </p:pic>
        <p:pic>
          <p:nvPicPr>
            <p:cNvPr id="9" name="Picture 8" descr="A green and white logo&#10;&#10;Description automatically generated">
              <a:extLst>
                <a:ext uri="{FF2B5EF4-FFF2-40B4-BE49-F238E27FC236}">
                  <a16:creationId xmlns:a16="http://schemas.microsoft.com/office/drawing/2014/main" id="{935E6F90-9103-7B21-946D-9392833321A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0780" y="5476547"/>
              <a:ext cx="1853229" cy="1378818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4D3995B-006F-01C4-05D3-9D714B2A157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8932" y="5640835"/>
              <a:ext cx="2685429" cy="1017007"/>
            </a:xfrm>
            <a:prstGeom prst="rect">
              <a:avLst/>
            </a:prstGeom>
          </p:spPr>
        </p:pic>
      </p:grpSp>
      <p:pic>
        <p:nvPicPr>
          <p:cNvPr id="19" name="Picture 18" descr="A logo with arrows pointing up&#10;&#10;Description automatically generated">
            <a:extLst>
              <a:ext uri="{FF2B5EF4-FFF2-40B4-BE49-F238E27FC236}">
                <a16:creationId xmlns:a16="http://schemas.microsoft.com/office/drawing/2014/main" id="{145BD0D9-2371-D3AC-87C8-7B4DA1FF69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771" y="5285011"/>
            <a:ext cx="2112612" cy="134438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F43E732-5257-67AF-7921-BAF82372305E}"/>
              </a:ext>
            </a:extLst>
          </p:cNvPr>
          <p:cNvSpPr/>
          <p:nvPr/>
        </p:nvSpPr>
        <p:spPr>
          <a:xfrm>
            <a:off x="5265174" y="6629400"/>
            <a:ext cx="1725561" cy="176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3" name="Picture 2" descr="A circular green and white logo with icons around it&#10;&#10;AI-generated content may be incorrect.">
            <a:extLst>
              <a:ext uri="{FF2B5EF4-FFF2-40B4-BE49-F238E27FC236}">
                <a16:creationId xmlns:a16="http://schemas.microsoft.com/office/drawing/2014/main" id="{B8DF9250-6E61-A6FC-308C-FDCBD553C7D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764" y="0"/>
            <a:ext cx="2326139" cy="23645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9FF899-22CD-E8A0-8F36-4150989CDE64}"/>
              </a:ext>
            </a:extLst>
          </p:cNvPr>
          <p:cNvSpPr txBox="1"/>
          <p:nvPr/>
        </p:nvSpPr>
        <p:spPr>
          <a:xfrm>
            <a:off x="1207748" y="2905780"/>
            <a:ext cx="18076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 panose="020F0704030504030204" pitchFamily="34" charset="77"/>
                <a:ea typeface="+mn-ea"/>
                <a:cs typeface="+mn-cs"/>
              </a:rPr>
              <a:t>Platinum: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AF8B84-AFC4-2499-BF9E-224ADE70DD03}"/>
              </a:ext>
            </a:extLst>
          </p:cNvPr>
          <p:cNvSpPr txBox="1"/>
          <p:nvPr/>
        </p:nvSpPr>
        <p:spPr>
          <a:xfrm>
            <a:off x="1209616" y="4130493"/>
            <a:ext cx="11192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 panose="020F0704030504030204" pitchFamily="34" charset="77"/>
                <a:ea typeface="+mn-ea"/>
                <a:cs typeface="+mn-cs"/>
              </a:rPr>
              <a:t>Gold: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231ECF-1489-9572-D9FC-DFFAFB4F05E0}"/>
              </a:ext>
            </a:extLst>
          </p:cNvPr>
          <p:cNvSpPr txBox="1"/>
          <p:nvPr/>
        </p:nvSpPr>
        <p:spPr>
          <a:xfrm>
            <a:off x="1207748" y="4884935"/>
            <a:ext cx="12860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Rounded MT Bold" panose="020F0704030504030204" pitchFamily="34" charset="77"/>
                <a:ea typeface="+mn-ea"/>
                <a:cs typeface="+mn-cs"/>
              </a:rPr>
              <a:t>Silver:</a:t>
            </a:r>
          </a:p>
        </p:txBody>
      </p:sp>
    </p:spTree>
    <p:extLst>
      <p:ext uri="{BB962C8B-B14F-4D97-AF65-F5344CB8AC3E}">
        <p14:creationId xmlns:p14="http://schemas.microsoft.com/office/powerpoint/2010/main" val="3183086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4264FAE9-0002-47E7-BC33-84BC670852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E9FFF5-DF33-D439-AD85-0865AE055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When I was Young 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26488-2922-812B-21BE-2EE44952A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In the beginning was: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Documentation,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Cascadia Mono PL SemiBold" panose="020B0609020000020004" pitchFamily="49" charset="0"/>
                <a:ea typeface="Cascadia Mono PL SemiBold" panose="020B0609020000020004" pitchFamily="49" charset="0"/>
                <a:cs typeface="Cascadia Mono PL SemiBold" panose="020B0609020000020004" pitchFamily="49" charset="0"/>
              </a:rPr>
              <a:t>man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pages, etc.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IntelliSense, code completion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It was smart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had to know the API, syntax,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117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73C9F7-5353-5A82-DC5F-C7EF70E02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4EE5CCFA-2CF9-A362-D6F0-7147937F805A}"/>
              </a:ext>
            </a:extLst>
          </p:cNvPr>
          <p:cNvSpPr txBox="1">
            <a:spLocks/>
          </p:cNvSpPr>
          <p:nvPr/>
        </p:nvSpPr>
        <p:spPr>
          <a:xfrm>
            <a:off x="588263" y="457200"/>
            <a:ext cx="11018520" cy="8309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-50" normalizeH="0" baseline="0" noProof="0" dirty="0">
                <a:ln w="3175"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 Rounded MT Bold" panose="020F0704030504030204" pitchFamily="34" charset="0"/>
              </a:rPr>
              <a:t>The Date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076618-70B8-1760-E301-2A8DE85CC216}"/>
              </a:ext>
            </a:extLst>
          </p:cNvPr>
          <p:cNvSpPr txBox="1">
            <a:spLocks/>
          </p:cNvSpPr>
          <p:nvPr/>
        </p:nvSpPr>
        <p:spPr>
          <a:xfrm>
            <a:off x="2613102" y="2751892"/>
            <a:ext cx="6965796" cy="67710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defRPr/>
            </a:pPr>
            <a:r>
              <a:rPr lang="en-US" sz="4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30 November 2022</a:t>
            </a:r>
            <a:endParaRPr lang="en-CA" sz="4400" spc="-3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2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0C6D8-4FAC-88B0-E160-AD4268FF3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C0D556-D804-256F-5BC2-95C9FE50A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E9754F-306A-93C9-B5CD-B46C918A8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The Rise of LLMs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776F9-1975-A8E6-DF78-322D5543B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LLMs learned how to write code: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Trained on billions of lines of code + documentation</a:t>
            </a:r>
          </a:p>
          <a:p>
            <a:pPr lvl="1"/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Understand patterns, context, and intent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Can generate entire functions, APIs, full apps.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no longer need to know how to do it - just what you want.</a:t>
            </a:r>
          </a:p>
        </p:txBody>
      </p:sp>
    </p:spTree>
    <p:extLst>
      <p:ext uri="{BB962C8B-B14F-4D97-AF65-F5344CB8AC3E}">
        <p14:creationId xmlns:p14="http://schemas.microsoft.com/office/powerpoint/2010/main" val="631572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FFB46-8A54-BBEB-2E01-653F4509F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wavy lines and circles">
            <a:extLst>
              <a:ext uri="{FF2B5EF4-FFF2-40B4-BE49-F238E27FC236}">
                <a16:creationId xmlns:a16="http://schemas.microsoft.com/office/drawing/2014/main" id="{19BB93FC-0558-AA04-313D-89C35830AE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56DEB8-0DC5-6454-E37E-486CDF879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What is Vibe Coding?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A7BEF-3914-4624-2022-2E6D43437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845" y="2965449"/>
            <a:ext cx="10515600" cy="270668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Coding as a conversation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Use natural language to generate code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AI as your pair programmer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focus on logic, UX, and vision – not syntax</a:t>
            </a:r>
          </a:p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Great for prototyping, throwaway projects, and solo builds</a:t>
            </a: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CA88B8-9764-1251-557C-24BF9E8318A9}"/>
              </a:ext>
            </a:extLst>
          </p:cNvPr>
          <p:cNvSpPr txBox="1"/>
          <p:nvPr/>
        </p:nvSpPr>
        <p:spPr>
          <a:xfrm>
            <a:off x="913845" y="1447801"/>
            <a:ext cx="103643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“</a:t>
            </a:r>
            <a:r>
              <a:rPr lang="en-US" sz="2800" i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 just see stuff, say stuff, run stuff, and copy paste stuff—and it mostly works.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”</a:t>
            </a:r>
          </a:p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— Andrej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Karpathy</a:t>
            </a:r>
            <a:endParaRPr lang="en-US"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93150A-D62A-0D73-7844-DE3B1C91C962}"/>
              </a:ext>
            </a:extLst>
          </p:cNvPr>
          <p:cNvSpPr txBox="1"/>
          <p:nvPr/>
        </p:nvSpPr>
        <p:spPr>
          <a:xfrm>
            <a:off x="2513094" y="5823144"/>
            <a:ext cx="71658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don't </a:t>
            </a:r>
            <a:r>
              <a:rPr lang="en-US" sz="2800" i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read</a:t>
            </a:r>
            <a:r>
              <a:rPr lang="en-US" sz="2800" dirty="0">
                <a:solidFill>
                  <a:srgbClr val="FF0000"/>
                </a:solidFill>
                <a:latin typeface="Arial Rounded MT Bold" panose="020F0704030504030204" pitchFamily="34" charset="0"/>
              </a:rPr>
              <a:t> 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the code. You </a:t>
            </a:r>
            <a:r>
              <a:rPr lang="en-US" sz="2800" i="1" dirty="0">
                <a:solidFill>
                  <a:srgbClr val="FF0000"/>
                </a:solidFill>
                <a:latin typeface="Arial Rounded MT Bold" panose="020F0704030504030204" pitchFamily="34" charset="0"/>
              </a:rPr>
              <a:t>vibe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with it!</a:t>
            </a:r>
          </a:p>
        </p:txBody>
      </p:sp>
    </p:spTree>
    <p:extLst>
      <p:ext uri="{BB962C8B-B14F-4D97-AF65-F5344CB8AC3E}">
        <p14:creationId xmlns:p14="http://schemas.microsoft.com/office/powerpoint/2010/main" val="396934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6E190-83B4-E8CC-7367-0664533AE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3630EAEB-C78E-4170-1688-BE35128208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9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5B1433-64DD-54B9-135B-0890035A2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The Vibe Workflow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CB0CB39-7C3F-A4A1-113B-3AE7CF18B0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209914"/>
              </p:ext>
            </p:extLst>
          </p:nvPr>
        </p:nvGraphicFramePr>
        <p:xfrm>
          <a:off x="1011238" y="2263360"/>
          <a:ext cx="10169524" cy="271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2312">
                  <a:extLst>
                    <a:ext uri="{9D8B030D-6E8A-4147-A177-3AD203B41FA5}">
                      <a16:colId xmlns:a16="http://schemas.microsoft.com/office/drawing/2014/main" val="4156834849"/>
                    </a:ext>
                  </a:extLst>
                </a:gridCol>
                <a:gridCol w="3865950">
                  <a:extLst>
                    <a:ext uri="{9D8B030D-6E8A-4147-A177-3AD203B41FA5}">
                      <a16:colId xmlns:a16="http://schemas.microsoft.com/office/drawing/2014/main" val="141358367"/>
                    </a:ext>
                  </a:extLst>
                </a:gridCol>
                <a:gridCol w="3751262">
                  <a:extLst>
                    <a:ext uri="{9D8B030D-6E8A-4147-A177-3AD203B41FA5}">
                      <a16:colId xmlns:a16="http://schemas.microsoft.com/office/drawing/2014/main" val="23655453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Arial Rounded MT Bold" panose="020F0704030504030204" pitchFamily="34" charset="0"/>
                        </a:rPr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Arial Rounded MT Bold" panose="020F0704030504030204" pitchFamily="34" charset="0"/>
                        </a:rPr>
                        <a:t>You Do (Prompt)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>
                          <a:latin typeface="Arial Rounded MT Bold" panose="020F0704030504030204" pitchFamily="34" charset="0"/>
                        </a:rPr>
                        <a:t>AI Does (Generate)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74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1. Prompt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"Build a form with a dark mode toggle button"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Writes HTML/CSS/JS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2599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2. Generate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Accept suggestion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Fills in logic, 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0954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3. Tweak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"Make button rounded"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Updates styles, layouts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3477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3. Repeat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Paste error, ask for fix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 Rounded MT Bold" panose="020F0704030504030204" pitchFamily="34" charset="0"/>
                        </a:rPr>
                        <a:t>Debugs and refines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0572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672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DDF941-4EF1-7726-EF2C-B4624DE3F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194C67-9496-BF16-8BB0-5B797F4F83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BA39583-0BFA-050A-5F14-7246AD2D7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Tools of the Trade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BB065-0C1E-D817-A456-F2399FB80C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Github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Copilot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VS Code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Cursor IDE /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Replit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/ Claude / …</a:t>
            </a:r>
          </a:p>
          <a:p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SuperWhisper</a:t>
            </a:r>
            <a:endParaRPr lang="en-US" sz="32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Your brain - Still essential (for now 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  <a:sym typeface="Wingdings" panose="05000000000000000000" pitchFamily="2" charset="2"/>
              </a:rPr>
              <a:t>)</a:t>
            </a:r>
            <a:endParaRPr lang="en-US" sz="32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7789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9FC6A-0588-F319-F982-1A94FD5DB9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wavy lines and circles">
            <a:extLst>
              <a:ext uri="{FF2B5EF4-FFF2-40B4-BE49-F238E27FC236}">
                <a16:creationId xmlns:a16="http://schemas.microsoft.com/office/drawing/2014/main" id="{2924485A-FFBD-37A2-8446-F8E10EA448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2F765-97D6-68AD-83DD-3E3173B07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Takeaway Vibes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D92DF-B944-D40B-6764-E8F936E652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845" y="2965449"/>
            <a:ext cx="10515600" cy="2706689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AI handles the syntax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handle the architecture, creativity and user experience</a:t>
            </a:r>
          </a:p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Vibe coding = faster iteration, fewer blockers, more fun</a:t>
            </a:r>
          </a:p>
          <a:p>
            <a:endParaRPr lang="en-US" dirty="0">
              <a:latin typeface="Arial Rounded MT Bold" panose="020F07040305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BB9F74-5BC2-3CF7-4C4C-D17BA5EC32FA}"/>
              </a:ext>
            </a:extLst>
          </p:cNvPr>
          <p:cNvSpPr txBox="1"/>
          <p:nvPr/>
        </p:nvSpPr>
        <p:spPr>
          <a:xfrm>
            <a:off x="913845" y="1690688"/>
            <a:ext cx="103643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 are not writing less code - you are thinking at a higher level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39775-3C23-2C70-5EE0-9309DD11EA9A}"/>
              </a:ext>
            </a:extLst>
          </p:cNvPr>
          <p:cNvSpPr txBox="1"/>
          <p:nvPr/>
        </p:nvSpPr>
        <p:spPr>
          <a:xfrm>
            <a:off x="3061930" y="5672138"/>
            <a:ext cx="60681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Build at the speed of thought!</a:t>
            </a:r>
          </a:p>
        </p:txBody>
      </p:sp>
    </p:spTree>
    <p:extLst>
      <p:ext uri="{BB962C8B-B14F-4D97-AF65-F5344CB8AC3E}">
        <p14:creationId xmlns:p14="http://schemas.microsoft.com/office/powerpoint/2010/main" val="142526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629</Words>
  <Application>Microsoft Macintosh PowerPoint</Application>
  <PresentationFormat>Widescreen</PresentationFormat>
  <Paragraphs>103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Aptos Display</vt:lpstr>
      <vt:lpstr>Arial</vt:lpstr>
      <vt:lpstr>Arial Rounded MT Bold</vt:lpstr>
      <vt:lpstr>Calibri</vt:lpstr>
      <vt:lpstr>Cascadia Mono PL SemiBold</vt:lpstr>
      <vt:lpstr>Office Theme</vt:lpstr>
      <vt:lpstr>1_Office Theme</vt:lpstr>
      <vt:lpstr>Vibe Coding: Where AI Handles the Syntax, and You Build the Future</vt:lpstr>
      <vt:lpstr>PowerPoint Presentation</vt:lpstr>
      <vt:lpstr>When I was Young …</vt:lpstr>
      <vt:lpstr>PowerPoint Presentation</vt:lpstr>
      <vt:lpstr>The Rise of LLMs</vt:lpstr>
      <vt:lpstr>What is Vibe Coding?</vt:lpstr>
      <vt:lpstr>The Vibe Workflow</vt:lpstr>
      <vt:lpstr>Tools of the Trade</vt:lpstr>
      <vt:lpstr>Takeaway Vibes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Niels Berglund</dc:creator>
  <cp:lastModifiedBy>Niels Berglund</cp:lastModifiedBy>
  <cp:revision>13</cp:revision>
  <dcterms:created xsi:type="dcterms:W3CDTF">2025-03-21T07:29:24Z</dcterms:created>
  <dcterms:modified xsi:type="dcterms:W3CDTF">2025-03-22T02:49:13Z</dcterms:modified>
</cp:coreProperties>
</file>

<file path=docProps/thumbnail.jpeg>
</file>